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918400" cy="19202400"/>
  <p:notesSz cx="7004050" cy="9290050"/>
  <p:defaultTextStyle>
    <a:defPPr>
      <a:defRPr lang="en-US"/>
    </a:defPPr>
    <a:lvl1pPr marL="0" algn="l" defTabSz="2232860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1pPr>
    <a:lvl2pPr marL="1116431" algn="l" defTabSz="2232860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2pPr>
    <a:lvl3pPr marL="2232860" algn="l" defTabSz="2232860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3pPr>
    <a:lvl4pPr marL="3349292" algn="l" defTabSz="2232860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4pPr>
    <a:lvl5pPr marL="4465721" algn="l" defTabSz="2232860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5pPr>
    <a:lvl6pPr marL="5582151" algn="l" defTabSz="2232860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6pPr>
    <a:lvl7pPr marL="6698580" algn="l" defTabSz="2232860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7pPr>
    <a:lvl8pPr marL="7815011" algn="l" defTabSz="2232860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8pPr>
    <a:lvl9pPr marL="8931443" algn="l" defTabSz="2232860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489F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60" autoAdjust="0"/>
    <p:restoredTop sz="94676" autoAdjust="0"/>
  </p:normalViewPr>
  <p:slideViewPr>
    <p:cSldViewPr>
      <p:cViewPr>
        <p:scale>
          <a:sx n="30" d="100"/>
          <a:sy n="30" d="100"/>
        </p:scale>
        <p:origin x="-2340" y="-798"/>
      </p:cViewPr>
      <p:guideLst>
        <p:guide orient="horz" pos="6048"/>
        <p:guide pos="103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32461200" y="0"/>
            <a:ext cx="457200" cy="19202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518" tIns="23260" rIns="46518" bIns="23260"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0" y="0"/>
            <a:ext cx="457200" cy="19202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518" tIns="23260" rIns="46518" bIns="23260"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0"/>
            <a:ext cx="32918400" cy="24003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518" tIns="23260" rIns="46518" bIns="23260" rtlCol="0" anchor="ctr"/>
          <a:lstStyle/>
          <a:p>
            <a:pPr algn="ctr"/>
            <a:endParaRPr lang="en-US" dirty="0"/>
          </a:p>
        </p:txBody>
      </p:sp>
      <p:sp>
        <p:nvSpPr>
          <p:cNvPr id="18" name="Rectangle 17"/>
          <p:cNvSpPr/>
          <p:nvPr userDrawn="1"/>
        </p:nvSpPr>
        <p:spPr>
          <a:xfrm>
            <a:off x="0" y="16802100"/>
            <a:ext cx="32918400" cy="24003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518" tIns="23260" rIns="46518" bIns="23260" rtlCol="0" anchor="ctr"/>
          <a:lstStyle/>
          <a:p>
            <a:pPr algn="ctr"/>
            <a:endParaRPr lang="en-US" dirty="0"/>
          </a:p>
        </p:txBody>
      </p:sp>
      <p:sp>
        <p:nvSpPr>
          <p:cNvPr id="11" name="Instructions"/>
          <p:cNvSpPr/>
          <p:nvPr userDrawn="1"/>
        </p:nvSpPr>
        <p:spPr>
          <a:xfrm>
            <a:off x="-6583680" y="0"/>
            <a:ext cx="6126480" cy="19202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296" tIns="116296" rIns="116296" bIns="116296" rtlCol="0" anchor="t"/>
          <a:lstStyle>
            <a:defPPr>
              <a:defRPr lang="en-US"/>
            </a:defPPr>
            <a:lvl1pPr marL="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84343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68686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53029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37372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921715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106058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90401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74744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0"/>
              </a:spcBef>
              <a:spcAft>
                <a:spcPts val="1222"/>
              </a:spcAft>
            </a:pPr>
            <a:r>
              <a:rPr lang="en-US" sz="44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Poster Print Size:</a:t>
            </a:r>
            <a:endParaRPr sz="4400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222"/>
              </a:spcAft>
            </a:pPr>
            <a:r>
              <a:rPr lang="en-US" sz="28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This poster template is 21” high by 36” wide and is printed at 200% for a 42” high by 72” wide poster. It can be used to print any poster with a 7:12 aspect ratio.</a:t>
            </a:r>
          </a:p>
          <a:p>
            <a:pPr lvl="0">
              <a:spcBef>
                <a:spcPts val="0"/>
              </a:spcBef>
              <a:spcAft>
                <a:spcPts val="1222"/>
              </a:spcAft>
            </a:pPr>
            <a:r>
              <a:rPr lang="en-US" sz="44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Placeholders</a:t>
            </a:r>
            <a:r>
              <a:rPr sz="44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:</a:t>
            </a:r>
            <a:endParaRPr sz="4400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222"/>
              </a:spcAft>
            </a:pPr>
            <a:r>
              <a:rPr sz="2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The </a:t>
            </a:r>
            <a:r>
              <a:rPr lang="en-US" sz="28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various elements included</a:t>
            </a:r>
            <a:r>
              <a:rPr sz="28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sz="2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in this </a:t>
            </a:r>
            <a:r>
              <a:rPr lang="en-US" sz="28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poster are ones</a:t>
            </a:r>
            <a:r>
              <a:rPr lang="en-US" sz="2800" baseline="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we often see in medical, research, and scientific posters.</a:t>
            </a:r>
            <a:r>
              <a:rPr sz="28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lang="en-US" sz="28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Feel</a:t>
            </a:r>
            <a:r>
              <a:rPr lang="en-US" sz="2800" baseline="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free to edit, move,  add, and delete items, or change the layout to suit your needs. Always check with your conference organizer for specific requirements.</a:t>
            </a:r>
          </a:p>
          <a:p>
            <a:pPr lvl="0">
              <a:spcBef>
                <a:spcPts val="0"/>
              </a:spcBef>
              <a:spcAft>
                <a:spcPts val="1222"/>
              </a:spcAft>
            </a:pPr>
            <a:r>
              <a:rPr lang="en-US" sz="44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Image</a:t>
            </a:r>
            <a:r>
              <a:rPr lang="en-US" sz="4400" baseline="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Quality</a:t>
            </a:r>
            <a:r>
              <a:rPr lang="en-US" sz="44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:</a:t>
            </a:r>
          </a:p>
          <a:p>
            <a:pPr lvl="0">
              <a:spcBef>
                <a:spcPts val="0"/>
              </a:spcBef>
              <a:spcAft>
                <a:spcPts val="1222"/>
              </a:spcAft>
            </a:pPr>
            <a:r>
              <a:rPr lang="en-US" sz="28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You can place digital photos or logo art in your poster file by selecting the </a:t>
            </a:r>
            <a:r>
              <a:rPr lang="en-US" sz="2800" b="1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Insert, Picture</a:t>
            </a:r>
            <a:r>
              <a:rPr lang="en-US" sz="28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command, or by using standard copy &amp; paste. For best results, all graphic elements should be at least </a:t>
            </a:r>
            <a:r>
              <a:rPr lang="en-US" sz="2800" b="1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150-200 pixels per inch in their final printed size</a:t>
            </a:r>
            <a:r>
              <a:rPr lang="en-US" sz="28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. For instance, a 1600 x 1200 pixel</a:t>
            </a:r>
            <a:r>
              <a:rPr lang="en-US" sz="2800" baseline="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photo will usually look fine up to </a:t>
            </a:r>
            <a:r>
              <a:rPr lang="en-US" sz="28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8“-10” wide on your printed poster.</a:t>
            </a:r>
          </a:p>
          <a:p>
            <a:pPr lvl="0">
              <a:spcBef>
                <a:spcPts val="0"/>
              </a:spcBef>
              <a:spcAft>
                <a:spcPts val="1222"/>
              </a:spcAft>
            </a:pPr>
            <a:r>
              <a:rPr lang="en-US" sz="28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To preview the print quality of images, select a magnification of 100% when previewing your poster. This will give you a good idea of what it will look like in print. If you are laying out a large poster and using half-scale dimensions, be sure to preview your graphics at 200% to see them at their final printed size.</a:t>
            </a:r>
          </a:p>
          <a:p>
            <a:pPr lvl="0">
              <a:spcBef>
                <a:spcPts val="0"/>
              </a:spcBef>
              <a:spcAft>
                <a:spcPts val="1222"/>
              </a:spcAft>
            </a:pPr>
            <a:r>
              <a:rPr lang="en-US" sz="28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Please note that graphics from websites (such as the logo on your hospital's or university's home page) will only be 72dpi and not suitable for printing.</a:t>
            </a:r>
          </a:p>
          <a:p>
            <a:pPr lvl="0" algn="ctr">
              <a:spcBef>
                <a:spcPts val="0"/>
              </a:spcBef>
              <a:spcAft>
                <a:spcPts val="1222"/>
              </a:spcAft>
            </a:pPr>
            <a:r>
              <a:rPr lang="en-US" sz="24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/>
            </a:r>
            <a:br>
              <a:rPr lang="en-US" sz="24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</a:br>
            <a:r>
              <a:rPr lang="en-US" sz="24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[This sidebar area does not print.]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33375600" y="0"/>
            <a:ext cx="6217920" cy="19202400"/>
            <a:chOff x="33832800" y="0"/>
            <a:chExt cx="12801600" cy="43891200"/>
          </a:xfrm>
        </p:grpSpPr>
        <p:sp>
          <p:nvSpPr>
            <p:cNvPr id="13" name="Instructions"/>
            <p:cNvSpPr/>
            <p:nvPr userDrawn="1"/>
          </p:nvSpPr>
          <p:spPr>
            <a:xfrm>
              <a:off x="33832800" y="0"/>
              <a:ext cx="12801600" cy="43891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28600" tIns="228600" rIns="228600" bIns="228600" rtlCol="0" anchor="t"/>
            <a:lstStyle>
              <a:defPPr>
                <a:defRPr lang="en-US"/>
              </a:defPPr>
              <a:lvl1pPr marL="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84343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68686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53029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37372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921715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106058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290401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474744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spcBef>
                  <a:spcPts val="0"/>
                </a:spcBef>
                <a:spcAft>
                  <a:spcPts val="1222"/>
                </a:spcAft>
              </a:pPr>
              <a:r>
                <a:rPr lang="en-US" sz="440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Change</a:t>
              </a:r>
              <a:r>
                <a:rPr lang="en-US" sz="4400" baseline="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Color Theme</a:t>
              </a:r>
              <a:r>
                <a:rPr lang="en-US" sz="440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:</a:t>
              </a:r>
              <a:endParaRPr sz="4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22"/>
                </a:spcAft>
              </a:pPr>
              <a:r>
                <a:rPr lang="en-US" sz="280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This template is designed to use the built-in color themes in</a:t>
              </a:r>
              <a:r>
                <a:rPr lang="en-US" sz="2800" baseline="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the newer versions of PowerPoint.</a:t>
              </a:r>
            </a:p>
            <a:p>
              <a:pPr lvl="0">
                <a:spcBef>
                  <a:spcPts val="0"/>
                </a:spcBef>
                <a:spcAft>
                  <a:spcPts val="1222"/>
                </a:spcAft>
              </a:pPr>
              <a:r>
                <a:rPr lang="en-US" sz="2800" baseline="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To change the color theme, select the </a:t>
              </a:r>
              <a:r>
                <a:rPr lang="en-US" sz="2800" b="1" baseline="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Design</a:t>
              </a:r>
              <a:r>
                <a:rPr lang="en-US" sz="2800" baseline="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tab, then select the </a:t>
              </a:r>
              <a:r>
                <a:rPr lang="en-US" sz="2800" b="1" baseline="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Colors</a:t>
              </a:r>
              <a:r>
                <a:rPr lang="en-US" sz="2800" baseline="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drop-down list.</a:t>
              </a:r>
            </a:p>
            <a:p>
              <a:pPr lvl="0">
                <a:spcBef>
                  <a:spcPts val="0"/>
                </a:spcBef>
                <a:spcAft>
                  <a:spcPts val="1222"/>
                </a:spcAft>
              </a:pPr>
              <a:endParaRPr lang="en-US" sz="2800" baseline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22"/>
                </a:spcAft>
              </a:pPr>
              <a:endParaRPr lang="en-US" sz="2800" baseline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22"/>
                </a:spcAft>
              </a:pPr>
              <a:endParaRPr lang="en-US" sz="2800" baseline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22"/>
                </a:spcAft>
              </a:pPr>
              <a:endParaRPr lang="en-US" sz="2800" baseline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22"/>
                </a:spcAft>
              </a:pPr>
              <a:endParaRPr lang="en-US" sz="2800" baseline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22"/>
                </a:spcAft>
              </a:pPr>
              <a:endParaRPr lang="en-US" sz="2800" baseline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22"/>
                </a:spcAft>
              </a:pPr>
              <a:endParaRPr lang="en-US" sz="2800" baseline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22"/>
                </a:spcAft>
              </a:pPr>
              <a:endParaRPr lang="en-US" sz="2800" baseline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22"/>
                </a:spcAft>
              </a:pPr>
              <a:r>
                <a:rPr lang="en-US" sz="2800" baseline="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The default color theme for this template is “Office”, so you can always return to that after trying some of the alternatives.</a:t>
              </a:r>
            </a:p>
            <a:p>
              <a:pPr lvl="0">
                <a:spcBef>
                  <a:spcPts val="0"/>
                </a:spcBef>
                <a:spcAft>
                  <a:spcPts val="1222"/>
                </a:spcAft>
              </a:pPr>
              <a:r>
                <a:rPr lang="en-US" sz="440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Printing Your Poster:</a:t>
              </a:r>
            </a:p>
            <a:p>
              <a:pPr lvl="0">
                <a:spcBef>
                  <a:spcPts val="0"/>
                </a:spcBef>
                <a:spcAft>
                  <a:spcPts val="1222"/>
                </a:spcAft>
              </a:pPr>
              <a:r>
                <a:rPr lang="en-US" sz="280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Once your poster file is ready, visit</a:t>
              </a:r>
              <a:r>
                <a:rPr lang="en-US" sz="2800" baseline="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</a:t>
              </a:r>
              <a:r>
                <a:rPr lang="en-US" sz="2800" b="1" baseline="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www.genigraphics.com</a:t>
              </a:r>
              <a:r>
                <a:rPr lang="en-US" sz="2800" baseline="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to order a high-quality, affordable poster print. Every order receives a free design review and we can deliver as fast as next business day within the US and Canada. </a:t>
              </a:r>
            </a:p>
            <a:p>
              <a:pPr lvl="0">
                <a:spcBef>
                  <a:spcPts val="0"/>
                </a:spcBef>
                <a:spcAft>
                  <a:spcPts val="1222"/>
                </a:spcAft>
              </a:pPr>
              <a:r>
                <a:rPr lang="en-US" sz="2800" baseline="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Genigraphics® has been producing output from PowerPoint® longer than anyone in the industry; dating back to when we helped Microsoft® design the PowerPoint® software. </a:t>
              </a:r>
            </a:p>
            <a:p>
              <a:pPr lvl="0">
                <a:spcBef>
                  <a:spcPts val="0"/>
                </a:spcBef>
                <a:spcAft>
                  <a:spcPts val="0"/>
                </a:spcAft>
              </a:pPr>
              <a:endParaRPr lang="en-US" sz="2800" baseline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2800" baseline="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US and Canada:  1-800-790-4001</a:t>
              </a:r>
              <a:br>
                <a:rPr lang="en-US" sz="2800" baseline="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2800" baseline="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Email: info@genigraphics.com</a:t>
              </a: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/>
              </a:r>
              <a:br>
                <a:rPr lang="en-US" sz="240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240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[This sidebar area does not print.]</a:t>
              </a:r>
            </a:p>
          </p:txBody>
        </p:sp>
        <p:pic>
          <p:nvPicPr>
            <p:cNvPr id="14" name="Picture 13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281341" y="8882743"/>
              <a:ext cx="11904515" cy="10246926"/>
            </a:xfrm>
            <a:prstGeom prst="rect">
              <a:avLst/>
            </a:prstGeom>
          </p:spPr>
        </p:pic>
      </p:grp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08200" y="18973800"/>
            <a:ext cx="5297435" cy="185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944807"/>
      </p:ext>
    </p:extLst>
  </p:cSld>
  <p:clrMapOvr>
    <a:masterClrMapping/>
  </p:clrMapOvr>
  <p:transition spd="slow" advTm="200000"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4/17/2023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665100"/>
      </p:ext>
    </p:extLst>
  </p:cSld>
  <p:clrMapOvr>
    <a:masterClrMapping/>
  </p:clrMapOvr>
  <p:transition spd="slow" advTm="200000"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45920" y="768986"/>
            <a:ext cx="29626560" cy="3200400"/>
          </a:xfrm>
          <a:prstGeom prst="rect">
            <a:avLst/>
          </a:prstGeom>
        </p:spPr>
        <p:txBody>
          <a:bodyPr vert="horz" lIns="223286" tIns="111644" rIns="223286" bIns="111644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4480563"/>
            <a:ext cx="29626560" cy="12672697"/>
          </a:xfrm>
          <a:prstGeom prst="rect">
            <a:avLst/>
          </a:prstGeom>
        </p:spPr>
        <p:txBody>
          <a:bodyPr vert="horz" lIns="223286" tIns="111644" rIns="223286" bIns="111644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45920" y="17797782"/>
            <a:ext cx="7680960" cy="1022350"/>
          </a:xfrm>
          <a:prstGeom prst="rect">
            <a:avLst/>
          </a:prstGeom>
        </p:spPr>
        <p:txBody>
          <a:bodyPr vert="horz" lIns="223286" tIns="111644" rIns="223286" bIns="111644" rtlCol="0" anchor="ctr"/>
          <a:lstStyle>
            <a:lvl1pPr algn="l">
              <a:defRPr sz="3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D6BDF-9D0E-4E2B-85B8-D8F4790360C9}" type="datetimeFigureOut">
              <a:rPr lang="en-US" smtClean="0"/>
              <a:t>4/17/2023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47120" y="17797782"/>
            <a:ext cx="10424160" cy="1022350"/>
          </a:xfrm>
          <a:prstGeom prst="rect">
            <a:avLst/>
          </a:prstGeom>
        </p:spPr>
        <p:txBody>
          <a:bodyPr vert="horz" lIns="223286" tIns="111644" rIns="223286" bIns="111644" rtlCol="0" anchor="ctr"/>
          <a:lstStyle>
            <a:lvl1pPr algn="ctr">
              <a:defRPr sz="3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591520" y="17797782"/>
            <a:ext cx="7680960" cy="1022350"/>
          </a:xfrm>
          <a:prstGeom prst="rect">
            <a:avLst/>
          </a:prstGeom>
        </p:spPr>
        <p:txBody>
          <a:bodyPr vert="horz" lIns="223286" tIns="111644" rIns="223286" bIns="111644" rtlCol="0" anchor="ctr"/>
          <a:lstStyle>
            <a:lvl1pPr algn="r">
              <a:defRPr sz="3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22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slow" advTm="200000">
    <p:wipe/>
  </p:transition>
  <p:timing>
    <p:tnLst>
      <p:par>
        <p:cTn id="1" dur="indefinite" restart="never" nodeType="tmRoot"/>
      </p:par>
    </p:tnLst>
  </p:timing>
  <p:txStyles>
    <p:titleStyle>
      <a:lvl1pPr algn="ctr" defTabSz="223286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2590" indent="-232590" algn="l" defTabSz="223286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5178" indent="-232590" algn="l" defTabSz="223286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97770" indent="-232590" algn="l" defTabSz="223286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30358" indent="-232590" algn="l" defTabSz="223286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62949" indent="-232590" algn="l" defTabSz="223286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6140366" indent="-558215" algn="l" defTabSz="2232860" rtl="0" eaLnBrk="1" latinLnBrk="0" hangingPunct="1">
        <a:spcBef>
          <a:spcPct val="20000"/>
        </a:spcBef>
        <a:buFont typeface="Arial" pitchFamily="34" charset="0"/>
        <a:buChar char="•"/>
        <a:defRPr sz="5000" kern="1200">
          <a:solidFill>
            <a:schemeClr val="tx1"/>
          </a:solidFill>
          <a:latin typeface="+mn-lt"/>
          <a:ea typeface="+mn-ea"/>
          <a:cs typeface="+mn-cs"/>
        </a:defRPr>
      </a:lvl6pPr>
      <a:lvl7pPr marL="7256796" indent="-558215" algn="l" defTabSz="2232860" rtl="0" eaLnBrk="1" latinLnBrk="0" hangingPunct="1">
        <a:spcBef>
          <a:spcPct val="20000"/>
        </a:spcBef>
        <a:buFont typeface="Arial" pitchFamily="34" charset="0"/>
        <a:buChar char="•"/>
        <a:defRPr sz="5000" kern="1200">
          <a:solidFill>
            <a:schemeClr val="tx1"/>
          </a:solidFill>
          <a:latin typeface="+mn-lt"/>
          <a:ea typeface="+mn-ea"/>
          <a:cs typeface="+mn-cs"/>
        </a:defRPr>
      </a:lvl7pPr>
      <a:lvl8pPr marL="8373227" indent="-558215" algn="l" defTabSz="2232860" rtl="0" eaLnBrk="1" latinLnBrk="0" hangingPunct="1">
        <a:spcBef>
          <a:spcPct val="20000"/>
        </a:spcBef>
        <a:buFont typeface="Arial" pitchFamily="34" charset="0"/>
        <a:buChar char="•"/>
        <a:defRPr sz="5000" kern="1200">
          <a:solidFill>
            <a:schemeClr val="tx1"/>
          </a:solidFill>
          <a:latin typeface="+mn-lt"/>
          <a:ea typeface="+mn-ea"/>
          <a:cs typeface="+mn-cs"/>
        </a:defRPr>
      </a:lvl8pPr>
      <a:lvl9pPr marL="9489656" indent="-558215" algn="l" defTabSz="2232860" rtl="0" eaLnBrk="1" latinLnBrk="0" hangingPunct="1">
        <a:spcBef>
          <a:spcPct val="20000"/>
        </a:spcBef>
        <a:buFont typeface="Arial" pitchFamily="34" charset="0"/>
        <a:buChar char="•"/>
        <a:defRPr sz="5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232860" rtl="0" eaLnBrk="1" latinLnBrk="0" hangingPunct="1">
        <a:defRPr sz="4400" kern="1200">
          <a:solidFill>
            <a:schemeClr val="tx1"/>
          </a:solidFill>
          <a:latin typeface="+mn-lt"/>
          <a:ea typeface="+mn-ea"/>
          <a:cs typeface="+mn-cs"/>
        </a:defRPr>
      </a:lvl1pPr>
      <a:lvl2pPr marL="1116431" algn="l" defTabSz="2232860" rtl="0" eaLnBrk="1" latinLnBrk="0" hangingPunct="1"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2232860" algn="l" defTabSz="2232860" rtl="0" eaLnBrk="1" latinLnBrk="0" hangingPunct="1">
        <a:defRPr sz="4400" kern="1200">
          <a:solidFill>
            <a:schemeClr val="tx1"/>
          </a:solidFill>
          <a:latin typeface="+mn-lt"/>
          <a:ea typeface="+mn-ea"/>
          <a:cs typeface="+mn-cs"/>
        </a:defRPr>
      </a:lvl3pPr>
      <a:lvl4pPr marL="3349292" algn="l" defTabSz="2232860" rtl="0" eaLnBrk="1" latinLnBrk="0" hangingPunct="1">
        <a:defRPr sz="4400" kern="1200">
          <a:solidFill>
            <a:schemeClr val="tx1"/>
          </a:solidFill>
          <a:latin typeface="+mn-lt"/>
          <a:ea typeface="+mn-ea"/>
          <a:cs typeface="+mn-cs"/>
        </a:defRPr>
      </a:lvl4pPr>
      <a:lvl5pPr marL="4465721" algn="l" defTabSz="2232860" rtl="0" eaLnBrk="1" latinLnBrk="0" hangingPunct="1">
        <a:defRPr sz="4400" kern="1200">
          <a:solidFill>
            <a:schemeClr val="tx1"/>
          </a:solidFill>
          <a:latin typeface="+mn-lt"/>
          <a:ea typeface="+mn-ea"/>
          <a:cs typeface="+mn-cs"/>
        </a:defRPr>
      </a:lvl5pPr>
      <a:lvl6pPr marL="5582151" algn="l" defTabSz="2232860" rtl="0" eaLnBrk="1" latinLnBrk="0" hangingPunct="1">
        <a:defRPr sz="4400" kern="1200">
          <a:solidFill>
            <a:schemeClr val="tx1"/>
          </a:solidFill>
          <a:latin typeface="+mn-lt"/>
          <a:ea typeface="+mn-ea"/>
          <a:cs typeface="+mn-cs"/>
        </a:defRPr>
      </a:lvl6pPr>
      <a:lvl7pPr marL="6698580" algn="l" defTabSz="2232860" rtl="0" eaLnBrk="1" latinLnBrk="0" hangingPunct="1">
        <a:defRPr sz="4400" kern="1200">
          <a:solidFill>
            <a:schemeClr val="tx1"/>
          </a:solidFill>
          <a:latin typeface="+mn-lt"/>
          <a:ea typeface="+mn-ea"/>
          <a:cs typeface="+mn-cs"/>
        </a:defRPr>
      </a:lvl7pPr>
      <a:lvl8pPr marL="7815011" algn="l" defTabSz="2232860" rtl="0" eaLnBrk="1" latinLnBrk="0" hangingPunct="1">
        <a:defRPr sz="4400" kern="1200">
          <a:solidFill>
            <a:schemeClr val="tx1"/>
          </a:solidFill>
          <a:latin typeface="+mn-lt"/>
          <a:ea typeface="+mn-ea"/>
          <a:cs typeface="+mn-cs"/>
        </a:defRPr>
      </a:lvl8pPr>
      <a:lvl9pPr marL="8931443" algn="l" defTabSz="2232860" rtl="0" eaLnBrk="1" latinLnBrk="0" hangingPunct="1">
        <a:defRPr sz="4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5553" y="230925"/>
            <a:ext cx="32276923" cy="759675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научно-практическая конференция 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 международным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участием «Байкальские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семинары по репродуктивной медицине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июня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– 01 </a:t>
            </a:r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июля 2023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г. Иркутск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Rectangle 33"/>
          <p:cNvSpPr/>
          <p:nvPr/>
        </p:nvSpPr>
        <p:spPr>
          <a:xfrm>
            <a:off x="0" y="3020392"/>
            <a:ext cx="32918400" cy="75211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518" tIns="23260" rIns="46518" bIns="23260" rtlCol="0" anchor="ctr"/>
          <a:lstStyle/>
          <a:p>
            <a:pPr algn="ctr"/>
            <a:r>
              <a:rPr lang="ru-RU" sz="31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Учреждения – место работы авторов</a:t>
            </a:r>
            <a:endParaRPr lang="en-US" sz="3100" b="1" dirty="0">
              <a:solidFill>
                <a:schemeClr val="accent3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Rectangle 33"/>
          <p:cNvSpPr/>
          <p:nvPr/>
        </p:nvSpPr>
        <p:spPr>
          <a:xfrm>
            <a:off x="0" y="2187081"/>
            <a:ext cx="32918400" cy="833311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518" tIns="23260" rIns="46518" bIns="23260" rtlCol="0" anchor="ctr"/>
          <a:lstStyle/>
          <a:p>
            <a:pPr algn="ctr"/>
            <a:r>
              <a:rPr lang="ru-RU" sz="32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ФИО </a:t>
            </a:r>
            <a:r>
              <a:rPr lang="ru-RU" sz="32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Авторов</a:t>
            </a:r>
          </a:p>
          <a:p>
            <a:pPr algn="ctr"/>
            <a:r>
              <a:rPr lang="ru-RU" sz="32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ФИО, ученая степень, звание, должность Научного руководителя</a:t>
            </a:r>
            <a:endParaRPr lang="en-US" sz="3200" b="1" dirty="0">
              <a:solidFill>
                <a:schemeClr val="accent3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122"/>
          <p:cNvSpPr txBox="1">
            <a:spLocks noChangeArrowheads="1"/>
          </p:cNvSpPr>
          <p:nvPr/>
        </p:nvSpPr>
        <p:spPr bwMode="auto">
          <a:xfrm>
            <a:off x="2672835" y="1114548"/>
            <a:ext cx="27851981" cy="1146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3035" tIns="232590" rIns="93035" bIns="232590" anchor="ctr" anchorCtr="0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«Название доклада»</a:t>
            </a:r>
            <a:endParaRPr lang="en-US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059212" y="17359255"/>
            <a:ext cx="13487400" cy="152430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lIns="46518" tIns="23260" rIns="46518" bIns="23260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ФИО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презентующего автора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должность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Почтовый адрес, телефон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Email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Website: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91205" y="17359255"/>
            <a:ext cx="4796707" cy="539417"/>
          </a:xfrm>
          <a:prstGeom prst="rect">
            <a:avLst/>
          </a:prstGeom>
          <a:noFill/>
        </p:spPr>
        <p:txBody>
          <a:bodyPr wrap="none" lIns="46518" tIns="23260" rIns="46518" bIns="23260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Контактная информация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85555" y="3886200"/>
            <a:ext cx="10894497" cy="47500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518" tIns="23260" rIns="46518" bIns="23260" rtlCol="0" anchor="ctr"/>
          <a:lstStyle/>
          <a:p>
            <a:pPr algn="ctr"/>
            <a:r>
              <a:rPr lang="ru-RU" sz="32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Введение</a:t>
            </a:r>
            <a:endParaRPr lang="en-US" sz="3200" b="1" dirty="0">
              <a:solidFill>
                <a:schemeClr val="accent3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85555" y="8172449"/>
            <a:ext cx="10932405" cy="514351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518" tIns="23260" rIns="46518" bIns="23260" rtlCol="0" anchor="ctr"/>
          <a:lstStyle/>
          <a:p>
            <a:pPr algn="ctr"/>
            <a:r>
              <a:rPr lang="ru-RU" sz="32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Методы и материалы</a:t>
            </a:r>
            <a:endParaRPr lang="en-US" sz="3200" b="1" dirty="0">
              <a:solidFill>
                <a:schemeClr val="accent3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1414233" y="14969177"/>
            <a:ext cx="21190283" cy="49942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518" tIns="23260" rIns="46518" bIns="23260" rtlCol="0" anchor="ctr"/>
          <a:lstStyle/>
          <a:p>
            <a:pPr algn="ctr"/>
            <a:r>
              <a:rPr lang="ru-RU" sz="32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Выводы</a:t>
            </a:r>
            <a:endParaRPr lang="en-US" sz="3200" b="1" dirty="0">
              <a:solidFill>
                <a:schemeClr val="accent3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1372194" y="3886200"/>
            <a:ext cx="21190283" cy="48343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518" tIns="23260" rIns="46518" bIns="23260" rtlCol="0" anchor="ctr"/>
          <a:lstStyle/>
          <a:p>
            <a:pPr algn="ctr"/>
            <a:r>
              <a:rPr lang="ru-RU" sz="32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Результаты</a:t>
            </a:r>
            <a:endParaRPr lang="en-US" sz="3200" b="1" dirty="0">
              <a:solidFill>
                <a:schemeClr val="accent3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85555" y="4394638"/>
            <a:ext cx="10894497" cy="360636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indent="457200" algn="just"/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554" y="8656199"/>
            <a:ext cx="10932406" cy="818400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just"/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372194" y="4394639"/>
            <a:ext cx="21190283" cy="1046436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just"/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414232" y="15460809"/>
            <a:ext cx="21190283" cy="13793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indent="457200"/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524817" y="1826791"/>
            <a:ext cx="214553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Логотип организации авторов</a:t>
            </a:r>
            <a:endParaRPr lang="ru-RU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1251862"/>
      </p:ext>
    </p:extLst>
  </p:cSld>
  <p:clrMapOvr>
    <a:masterClrMapping/>
  </p:clrMapOvr>
  <p:transition spd="slow" advTm="200000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3385</TotalTime>
  <Words>67</Words>
  <Application>Microsoft Office PowerPoint</Application>
  <PresentationFormat>Произвольный</PresentationFormat>
  <Paragraphs>15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Презентация PowerPoint</vt:lpstr>
    </vt:vector>
  </TitlesOfParts>
  <Company>Genigraphics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Genigraphics Research Poster Template 42x72</dc:title>
  <dc:creator>Jay Larson</dc:creator>
  <dc:description>Quality poster printing
www.genigraphics.com
1-800-790-4001</dc:description>
  <cp:lastModifiedBy>tim16</cp:lastModifiedBy>
  <cp:revision>194</cp:revision>
  <cp:lastPrinted>2013-02-12T02:21:55Z</cp:lastPrinted>
  <dcterms:created xsi:type="dcterms:W3CDTF">2013-02-10T21:14:48Z</dcterms:created>
  <dcterms:modified xsi:type="dcterms:W3CDTF">2023-04-17T07:15:58Z</dcterms:modified>
</cp:coreProperties>
</file>